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</p:sldIdLst>
  <p:sldSz cx="12192000" cy="6858000"/>
  <p:notesSz cx="6669088" cy="9872663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Fira Sans" panose="020B0503050000020004" pitchFamily="34" charset="0"/>
      <p:regular r:id="rId24"/>
      <p:bold r:id="rId25"/>
      <p:italic r:id="rId26"/>
      <p:boldItalic r:id="rId27"/>
    </p:embeddedFont>
    <p:embeddedFont>
      <p:font typeface="Fira Sans Light" panose="020B0403050000020004" pitchFamily="34" charset="0"/>
      <p:regular r:id="rId28"/>
      <p:bold r:id="rId29"/>
      <p:italic r:id="rId30"/>
      <p:boldItalic r:id="rId31"/>
    </p:embeddedFont>
    <p:embeddedFont>
      <p:font typeface="Verdana" panose="020B060403050404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94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hNIEA/Do6F87CK1+V0ZW9jqG1+U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A53344C-E5DA-2C39-661D-E40098399A82}" name="MaxZine" initials="MZ" userId="MaxZine" providerId="None"/>
  <p188:author id="{8D2244E5-856F-8EFC-9D97-F4FF43E88A4E}" name="Kristen Ponichtera" initials="KP" userId="b582e383f3fc5a7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2" autoAdjust="0"/>
    <p:restoredTop sz="94733"/>
  </p:normalViewPr>
  <p:slideViewPr>
    <p:cSldViewPr snapToGrid="0">
      <p:cViewPr varScale="1">
        <p:scale>
          <a:sx n="61" d="100"/>
          <a:sy n="61" d="100"/>
        </p:scale>
        <p:origin x="882" y="66"/>
      </p:cViewPr>
      <p:guideLst>
        <p:guide orient="horz" pos="2159"/>
        <p:guide pos="39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49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4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889938" cy="4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7607" y="1"/>
            <a:ext cx="2889938" cy="4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863" y="739775"/>
            <a:ext cx="6583362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7317"/>
            <a:ext cx="2889938" cy="4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7607" y="9377317"/>
            <a:ext cx="2889938" cy="4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>
            <a:spLocks noGrp="1"/>
          </p:cNvSpPr>
          <p:nvPr>
            <p:ph type="body" idx="1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.png"/><Relationship Id="rId3" Type="http://schemas.openxmlformats.org/officeDocument/2006/relationships/hyperlink" Target="https://twitter.com/Wolters_Kluwer" TargetMode="External"/><Relationship Id="rId7" Type="http://schemas.openxmlformats.org/officeDocument/2006/relationships/hyperlink" Target="https://www.linkedin.com/company/wolters-kluwer/" TargetMode="External"/><Relationship Id="rId12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hyperlink" Target="https://www.wolterskluwer.com/en" TargetMode="External"/><Relationship Id="rId5" Type="http://schemas.openxmlformats.org/officeDocument/2006/relationships/hyperlink" Target="https://www.facebook.com/wolterskluwer" TargetMode="Externa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hyperlink" Target="https://www.youtube.com/user/WoltersKluwerComm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 Slide 2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7" descr="Afbeelding met tekst, persoon, elektronica, computer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7"/>
          <p:cNvSpPr/>
          <p:nvPr/>
        </p:nvSpPr>
        <p:spPr>
          <a:xfrm>
            <a:off x="269999" y="270000"/>
            <a:ext cx="3888000" cy="6290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17" name="Google Shape;17;p27"/>
          <p:cNvSpPr txBox="1">
            <a:spLocks noGrp="1"/>
          </p:cNvSpPr>
          <p:nvPr>
            <p:ph type="ctrTitle"/>
          </p:nvPr>
        </p:nvSpPr>
        <p:spPr>
          <a:xfrm>
            <a:off x="468000" y="828000"/>
            <a:ext cx="3492000" cy="306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 sz="3600"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8" name="Google Shape;18;p27"/>
          <p:cNvCxnSpPr/>
          <p:nvPr/>
        </p:nvCxnSpPr>
        <p:spPr>
          <a:xfrm rot="10800000">
            <a:off x="556590" y="583320"/>
            <a:ext cx="3320085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" name="Google Shape;1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291" y="6019104"/>
            <a:ext cx="1730447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7"/>
          <p:cNvSpPr txBox="1">
            <a:spLocks noGrp="1"/>
          </p:cNvSpPr>
          <p:nvPr>
            <p:ph type="body" idx="1"/>
          </p:nvPr>
        </p:nvSpPr>
        <p:spPr>
          <a:xfrm>
            <a:off x="468000" y="4026844"/>
            <a:ext cx="3527425" cy="5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7"/>
          <p:cNvSpPr txBox="1">
            <a:spLocks noGrp="1"/>
          </p:cNvSpPr>
          <p:nvPr>
            <p:ph type="body" idx="2"/>
          </p:nvPr>
        </p:nvSpPr>
        <p:spPr>
          <a:xfrm>
            <a:off x="468000" y="4644418"/>
            <a:ext cx="3527425" cy="5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9" descr="Afbeelding met lucht, buiten, bewolkt, wolken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9"/>
          <p:cNvSpPr/>
          <p:nvPr/>
        </p:nvSpPr>
        <p:spPr>
          <a:xfrm>
            <a:off x="269999" y="270000"/>
            <a:ext cx="3888000" cy="62902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34" name="Google Shape;34;p29"/>
          <p:cNvSpPr txBox="1">
            <a:spLocks noGrp="1"/>
          </p:cNvSpPr>
          <p:nvPr>
            <p:ph type="ctrTitle"/>
          </p:nvPr>
        </p:nvSpPr>
        <p:spPr>
          <a:xfrm>
            <a:off x="468000" y="828000"/>
            <a:ext cx="3528000" cy="310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Light"/>
              <a:buNone/>
              <a:defRPr sz="36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5" name="Google Shape;35;p29"/>
          <p:cNvCxnSpPr/>
          <p:nvPr/>
        </p:nvCxnSpPr>
        <p:spPr>
          <a:xfrm rot="10800000">
            <a:off x="556590" y="583320"/>
            <a:ext cx="3320085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6" name="Google Shape;3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710" y="5887944"/>
            <a:ext cx="1991610" cy="53232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9"/>
          <p:cNvSpPr txBox="1">
            <a:spLocks noGrp="1"/>
          </p:cNvSpPr>
          <p:nvPr>
            <p:ph type="body" idx="1"/>
          </p:nvPr>
        </p:nvSpPr>
        <p:spPr>
          <a:xfrm>
            <a:off x="468000" y="4026844"/>
            <a:ext cx="3527425" cy="5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2"/>
          </p:nvPr>
        </p:nvSpPr>
        <p:spPr>
          <a:xfrm>
            <a:off x="468000" y="4644418"/>
            <a:ext cx="3527425" cy="5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Breaker 1">
  <p:cSld name="Page Breaker 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/>
          <p:nvPr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41" name="Google Shape;41;p30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2" name="Google Shape;42;p30"/>
          <p:cNvCxnSpPr/>
          <p:nvPr/>
        </p:nvCxnSpPr>
        <p:spPr>
          <a:xfrm rot="10800000">
            <a:off x="8156050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" name="Google Shape;43;p30"/>
          <p:cNvCxnSpPr/>
          <p:nvPr/>
        </p:nvCxnSpPr>
        <p:spPr>
          <a:xfrm rot="10800000">
            <a:off x="270001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30"/>
          <p:cNvSpPr txBox="1">
            <a:spLocks noGrp="1"/>
          </p:cNvSpPr>
          <p:nvPr>
            <p:ph type="body" idx="1"/>
          </p:nvPr>
        </p:nvSpPr>
        <p:spPr>
          <a:xfrm>
            <a:off x="160783" y="452459"/>
            <a:ext cx="7709546" cy="594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5" name="Google Shape;4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26207" y="679416"/>
            <a:ext cx="2822879" cy="2822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Breaker 2">
  <p:cSld name="Page Breaker 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1"/>
          <p:cNvSpPr/>
          <p:nvPr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9" name="Google Shape;49;p31"/>
          <p:cNvCxnSpPr/>
          <p:nvPr/>
        </p:nvCxnSpPr>
        <p:spPr>
          <a:xfrm rot="10800000">
            <a:off x="8156050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0" name="Google Shape;50;p31"/>
          <p:cNvCxnSpPr/>
          <p:nvPr/>
        </p:nvCxnSpPr>
        <p:spPr>
          <a:xfrm rot="10800000">
            <a:off x="270001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31"/>
          <p:cNvSpPr txBox="1">
            <a:spLocks noGrp="1"/>
          </p:cNvSpPr>
          <p:nvPr>
            <p:ph type="body" idx="1"/>
          </p:nvPr>
        </p:nvSpPr>
        <p:spPr>
          <a:xfrm>
            <a:off x="160783" y="452459"/>
            <a:ext cx="7709546" cy="594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2" name="Google Shape;52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26207" y="679416"/>
            <a:ext cx="2822878" cy="2822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180000" y="457199"/>
            <a:ext cx="3853196" cy="594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6" name="Google Shape;56;p32"/>
          <p:cNvCxnSpPr/>
          <p:nvPr/>
        </p:nvCxnSpPr>
        <p:spPr>
          <a:xfrm rot="10800000">
            <a:off x="270001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32"/>
          <p:cNvCxnSpPr/>
          <p:nvPr/>
        </p:nvCxnSpPr>
        <p:spPr>
          <a:xfrm rot="10800000">
            <a:off x="4209698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32"/>
          <p:cNvSpPr txBox="1">
            <a:spLocks noGrp="1"/>
          </p:cNvSpPr>
          <p:nvPr>
            <p:ph type="body" idx="1"/>
          </p:nvPr>
        </p:nvSpPr>
        <p:spPr>
          <a:xfrm>
            <a:off x="4139999" y="452471"/>
            <a:ext cx="7709545" cy="5948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(Dark)">
  <p:cSld name="Title and Content (Dark)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3"/>
          <p:cNvSpPr/>
          <p:nvPr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3855159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4" name="Google Shape;64;p33"/>
          <p:cNvCxnSpPr/>
          <p:nvPr/>
        </p:nvCxnSpPr>
        <p:spPr>
          <a:xfrm rot="10800000">
            <a:off x="270001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" name="Google Shape;65;p33"/>
          <p:cNvCxnSpPr/>
          <p:nvPr/>
        </p:nvCxnSpPr>
        <p:spPr>
          <a:xfrm rot="10800000">
            <a:off x="4209698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33"/>
          <p:cNvSpPr txBox="1">
            <a:spLocks noGrp="1"/>
          </p:cNvSpPr>
          <p:nvPr>
            <p:ph type="body" idx="1"/>
          </p:nvPr>
        </p:nvSpPr>
        <p:spPr>
          <a:xfrm>
            <a:off x="4139999" y="452471"/>
            <a:ext cx="7709545" cy="5948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3855159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1" name="Google Shape;71;p34"/>
          <p:cNvCxnSpPr/>
          <p:nvPr/>
        </p:nvCxnSpPr>
        <p:spPr>
          <a:xfrm rot="10800000">
            <a:off x="270001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2" name="Google Shape;72;p34"/>
          <p:cNvCxnSpPr/>
          <p:nvPr/>
        </p:nvCxnSpPr>
        <p:spPr>
          <a:xfrm rot="10800000">
            <a:off x="4209698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" name="Google Shape;73;p34"/>
          <p:cNvSpPr txBox="1">
            <a:spLocks noGrp="1"/>
          </p:cNvSpPr>
          <p:nvPr>
            <p:ph type="body" idx="1"/>
          </p:nvPr>
        </p:nvSpPr>
        <p:spPr>
          <a:xfrm>
            <a:off x="4139999" y="452454"/>
            <a:ext cx="3763197" cy="5948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4"/>
          <p:cNvSpPr txBox="1">
            <a:spLocks noGrp="1"/>
          </p:cNvSpPr>
          <p:nvPr>
            <p:ph type="body" idx="2"/>
          </p:nvPr>
        </p:nvSpPr>
        <p:spPr>
          <a:xfrm>
            <a:off x="8083495" y="452454"/>
            <a:ext cx="3763197" cy="5948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box rectangle and round">
  <p:cSld name="Title, image box rectangle and round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5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3855159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9" name="Google Shape;79;p35"/>
          <p:cNvCxnSpPr/>
          <p:nvPr/>
        </p:nvCxnSpPr>
        <p:spPr>
          <a:xfrm rot="10800000">
            <a:off x="270001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0" name="Google Shape;80;p35"/>
          <p:cNvCxnSpPr/>
          <p:nvPr/>
        </p:nvCxnSpPr>
        <p:spPr>
          <a:xfrm rot="10800000">
            <a:off x="4209698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" name="Google Shape;81;p35"/>
          <p:cNvSpPr>
            <a:spLocks noGrp="1"/>
          </p:cNvSpPr>
          <p:nvPr>
            <p:ph type="pic" idx="2"/>
          </p:nvPr>
        </p:nvSpPr>
        <p:spPr>
          <a:xfrm>
            <a:off x="4210050" y="4249731"/>
            <a:ext cx="2155825" cy="2155825"/>
          </a:xfrm>
          <a:prstGeom prst="ellipse">
            <a:avLst/>
          </a:prstGeom>
          <a:noFill/>
          <a:ln>
            <a:noFill/>
          </a:ln>
        </p:spPr>
      </p:sp>
      <p:sp>
        <p:nvSpPr>
          <p:cNvPr id="82" name="Google Shape;82;p35"/>
          <p:cNvSpPr>
            <a:spLocks noGrp="1"/>
          </p:cNvSpPr>
          <p:nvPr>
            <p:ph type="pic" idx="3"/>
          </p:nvPr>
        </p:nvSpPr>
        <p:spPr>
          <a:xfrm>
            <a:off x="6986384" y="4249731"/>
            <a:ext cx="2155825" cy="2155825"/>
          </a:xfrm>
          <a:prstGeom prst="ellipse">
            <a:avLst/>
          </a:prstGeom>
          <a:noFill/>
          <a:ln>
            <a:noFill/>
          </a:ln>
        </p:spPr>
      </p:sp>
      <p:sp>
        <p:nvSpPr>
          <p:cNvPr id="83" name="Google Shape;83;p35"/>
          <p:cNvSpPr>
            <a:spLocks noGrp="1"/>
          </p:cNvSpPr>
          <p:nvPr>
            <p:ph type="pic" idx="4"/>
          </p:nvPr>
        </p:nvSpPr>
        <p:spPr>
          <a:xfrm>
            <a:off x="9763594" y="4249731"/>
            <a:ext cx="2155825" cy="2155825"/>
          </a:xfrm>
          <a:prstGeom prst="ellipse">
            <a:avLst/>
          </a:prstGeom>
          <a:noFill/>
          <a:ln>
            <a:noFill/>
          </a:ln>
        </p:spPr>
      </p:sp>
      <p:sp>
        <p:nvSpPr>
          <p:cNvPr id="84" name="Google Shape;84;p35"/>
          <p:cNvSpPr>
            <a:spLocks noGrp="1"/>
          </p:cNvSpPr>
          <p:nvPr>
            <p:ph type="pic" idx="5"/>
          </p:nvPr>
        </p:nvSpPr>
        <p:spPr>
          <a:xfrm>
            <a:off x="4210050" y="537197"/>
            <a:ext cx="7708900" cy="3429161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35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Right">
  <p:cSld name="Two Columns Righ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88" name="Google Shape;88;p36"/>
          <p:cNvSpPr/>
          <p:nvPr/>
        </p:nvSpPr>
        <p:spPr>
          <a:xfrm>
            <a:off x="4209698" y="242172"/>
            <a:ext cx="7709547" cy="63967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89" name="Google Shape;89;p36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3855159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 sz="28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36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1" name="Google Shape;91;p36"/>
          <p:cNvCxnSpPr/>
          <p:nvPr/>
        </p:nvCxnSpPr>
        <p:spPr>
          <a:xfrm rot="10800000">
            <a:off x="270001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Google Shape;92;p36"/>
          <p:cNvSpPr txBox="1">
            <a:spLocks noGrp="1"/>
          </p:cNvSpPr>
          <p:nvPr>
            <p:ph type="body" idx="1"/>
          </p:nvPr>
        </p:nvSpPr>
        <p:spPr>
          <a:xfrm>
            <a:off x="4393975" y="452471"/>
            <a:ext cx="7455569" cy="594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/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/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C7F855-CC9D-A626-FAAC-FFCFFF0A98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276" y="6044216"/>
            <a:ext cx="1730447" cy="270000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463AB4-8A1A-FBA0-927C-85731C782358}"/>
              </a:ext>
            </a:extLst>
          </p:cNvPr>
          <p:cNvSpPr txBox="1">
            <a:spLocks/>
          </p:cNvSpPr>
          <p:nvPr userDrawn="1"/>
        </p:nvSpPr>
        <p:spPr>
          <a:xfrm>
            <a:off x="4210093" y="6219534"/>
            <a:ext cx="76159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/>
              <a:t>Copyright © 2024 Wolters Kluwer. All rights reserved.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Right (Grey)">
  <p:cSld name="Two Columns Right (Grey)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95" name="Google Shape;95;p37"/>
          <p:cNvSpPr/>
          <p:nvPr/>
        </p:nvSpPr>
        <p:spPr>
          <a:xfrm flipH="1">
            <a:off x="269999" y="242173"/>
            <a:ext cx="3763196" cy="636182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96" name="Google Shape;96;p37"/>
          <p:cNvSpPr txBox="1">
            <a:spLocks noGrp="1"/>
          </p:cNvSpPr>
          <p:nvPr>
            <p:ph type="title"/>
          </p:nvPr>
        </p:nvSpPr>
        <p:spPr>
          <a:xfrm>
            <a:off x="415636" y="457202"/>
            <a:ext cx="3619523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7" name="Google Shape;97;p37"/>
          <p:cNvCxnSpPr/>
          <p:nvPr/>
        </p:nvCxnSpPr>
        <p:spPr>
          <a:xfrm rot="10800000">
            <a:off x="4209698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Google Shape;98;p37"/>
          <p:cNvSpPr txBox="1">
            <a:spLocks noGrp="1"/>
          </p:cNvSpPr>
          <p:nvPr>
            <p:ph type="body" idx="1"/>
          </p:nvPr>
        </p:nvSpPr>
        <p:spPr>
          <a:xfrm>
            <a:off x="4139999" y="452471"/>
            <a:ext cx="7709545" cy="594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37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Column Right">
  <p:cSld name="Small Column Righ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8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7799548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2" name="Google Shape;102;p38"/>
          <p:cNvCxnSpPr/>
          <p:nvPr/>
        </p:nvCxnSpPr>
        <p:spPr>
          <a:xfrm rot="10800000">
            <a:off x="270001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" name="Google Shape;103;p38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4" name="Google Shape;104;p38"/>
          <p:cNvCxnSpPr/>
          <p:nvPr/>
        </p:nvCxnSpPr>
        <p:spPr>
          <a:xfrm rot="10800000">
            <a:off x="8156843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5" name="Google Shape;105;p38"/>
          <p:cNvSpPr txBox="1">
            <a:spLocks noGrp="1"/>
          </p:cNvSpPr>
          <p:nvPr>
            <p:ph type="body" idx="1"/>
          </p:nvPr>
        </p:nvSpPr>
        <p:spPr>
          <a:xfrm>
            <a:off x="8071908" y="452471"/>
            <a:ext cx="3777636" cy="594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38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Column Right (Grey)">
  <p:cSld name="Small Column Right (Grey)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109" name="Google Shape;109;p39"/>
          <p:cNvSpPr/>
          <p:nvPr/>
        </p:nvSpPr>
        <p:spPr>
          <a:xfrm flipH="1">
            <a:off x="8156843" y="242173"/>
            <a:ext cx="3763196" cy="636182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110" name="Google Shape;110;p39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7799548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1" name="Google Shape;111;p39"/>
          <p:cNvCxnSpPr/>
          <p:nvPr/>
        </p:nvCxnSpPr>
        <p:spPr>
          <a:xfrm rot="10800000">
            <a:off x="270001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2" name="Google Shape;112;p39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p39"/>
          <p:cNvSpPr txBox="1">
            <a:spLocks noGrp="1"/>
          </p:cNvSpPr>
          <p:nvPr>
            <p:ph type="body" idx="1"/>
          </p:nvPr>
        </p:nvSpPr>
        <p:spPr>
          <a:xfrm>
            <a:off x="8303488" y="452471"/>
            <a:ext cx="3546056" cy="594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- Classic">
  <p:cSld name="Two Columns - Classic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Google Shape;115;p40"/>
          <p:cNvCxnSpPr/>
          <p:nvPr/>
        </p:nvCxnSpPr>
        <p:spPr>
          <a:xfrm rot="10800000">
            <a:off x="270001" y="270000"/>
            <a:ext cx="11649244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6" name="Google Shape;116;p40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11739244" cy="81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Light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0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40"/>
          <p:cNvSpPr txBox="1">
            <a:spLocks noGrp="1"/>
          </p:cNvSpPr>
          <p:nvPr>
            <p:ph type="body" idx="1"/>
          </p:nvPr>
        </p:nvSpPr>
        <p:spPr>
          <a:xfrm>
            <a:off x="179999" y="1449648"/>
            <a:ext cx="11669545" cy="495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40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- Classic (Grey)">
  <p:cSld name="Two Columns - Classic (Grey)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cxnSp>
        <p:nvCxnSpPr>
          <p:cNvPr id="122" name="Google Shape;122;p41"/>
          <p:cNvCxnSpPr/>
          <p:nvPr/>
        </p:nvCxnSpPr>
        <p:spPr>
          <a:xfrm rot="10800000">
            <a:off x="270001" y="270000"/>
            <a:ext cx="11649244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3" name="Google Shape;123;p41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11739244" cy="81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Light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1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5" name="Google Shape;125;p41"/>
          <p:cNvSpPr txBox="1">
            <a:spLocks noGrp="1"/>
          </p:cNvSpPr>
          <p:nvPr>
            <p:ph type="dt" idx="10"/>
          </p:nvPr>
        </p:nvSpPr>
        <p:spPr>
          <a:xfrm>
            <a:off x="1017615" y="7128000"/>
            <a:ext cx="2743200" cy="94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F0F0F0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9pPr>
          </a:lstStyle>
          <a:p>
            <a:endParaRPr/>
          </a:p>
        </p:txBody>
      </p:sp>
      <p:sp>
        <p:nvSpPr>
          <p:cNvPr id="126" name="Google Shape;126;p41"/>
          <p:cNvSpPr txBox="1">
            <a:spLocks noGrp="1"/>
          </p:cNvSpPr>
          <p:nvPr>
            <p:ph type="body" idx="1"/>
          </p:nvPr>
        </p:nvSpPr>
        <p:spPr>
          <a:xfrm>
            <a:off x="179999" y="1449648"/>
            <a:ext cx="11669545" cy="495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41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- Classic (Dark)">
  <p:cSld name="Two Columns - Classic (Dark)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2"/>
          <p:cNvSpPr/>
          <p:nvPr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cxnSp>
        <p:nvCxnSpPr>
          <p:cNvPr id="130" name="Google Shape;130;p42"/>
          <p:cNvCxnSpPr/>
          <p:nvPr/>
        </p:nvCxnSpPr>
        <p:spPr>
          <a:xfrm rot="10800000">
            <a:off x="270001" y="270000"/>
            <a:ext cx="11649244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1" name="Google Shape;131;p42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11739244" cy="81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Fira Sans Light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2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42"/>
          <p:cNvSpPr txBox="1">
            <a:spLocks noGrp="1"/>
          </p:cNvSpPr>
          <p:nvPr>
            <p:ph type="body" idx="1"/>
          </p:nvPr>
        </p:nvSpPr>
        <p:spPr>
          <a:xfrm>
            <a:off x="179999" y="1449648"/>
            <a:ext cx="11669545" cy="495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42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2">
  <p:cSld name="Two Columns 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6" name="Google Shape;136;p43"/>
          <p:cNvCxnSpPr/>
          <p:nvPr/>
        </p:nvCxnSpPr>
        <p:spPr>
          <a:xfrm rot="10800000">
            <a:off x="270001" y="270000"/>
            <a:ext cx="11649244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7" name="Google Shape;137;p43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11739244" cy="81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Light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3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p43"/>
          <p:cNvSpPr txBox="1">
            <a:spLocks noGrp="1"/>
          </p:cNvSpPr>
          <p:nvPr>
            <p:ph type="body" idx="1"/>
          </p:nvPr>
        </p:nvSpPr>
        <p:spPr>
          <a:xfrm>
            <a:off x="179999" y="1449648"/>
            <a:ext cx="5743931" cy="495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43"/>
          <p:cNvSpPr txBox="1">
            <a:spLocks noGrp="1"/>
          </p:cNvSpPr>
          <p:nvPr>
            <p:ph type="body" idx="2"/>
          </p:nvPr>
        </p:nvSpPr>
        <p:spPr>
          <a:xfrm>
            <a:off x="6186123" y="1449648"/>
            <a:ext cx="5743931" cy="495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43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- Classic">
  <p:cSld name="Three Columns - Classic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4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11739244" cy="809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Light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44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5" name="Google Shape;145;p44"/>
          <p:cNvCxnSpPr/>
          <p:nvPr/>
        </p:nvCxnSpPr>
        <p:spPr>
          <a:xfrm rot="10800000">
            <a:off x="270001" y="270000"/>
            <a:ext cx="11649243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6" name="Google Shape;146;p44"/>
          <p:cNvSpPr txBox="1">
            <a:spLocks noGrp="1"/>
          </p:cNvSpPr>
          <p:nvPr>
            <p:ph type="body" idx="1"/>
          </p:nvPr>
        </p:nvSpPr>
        <p:spPr>
          <a:xfrm>
            <a:off x="179999" y="1449648"/>
            <a:ext cx="3853197" cy="495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44"/>
          <p:cNvSpPr txBox="1">
            <a:spLocks noGrp="1"/>
          </p:cNvSpPr>
          <p:nvPr>
            <p:ph type="body" idx="2"/>
          </p:nvPr>
        </p:nvSpPr>
        <p:spPr>
          <a:xfrm>
            <a:off x="4129896" y="1449648"/>
            <a:ext cx="3853197" cy="495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44"/>
          <p:cNvSpPr txBox="1">
            <a:spLocks noGrp="1"/>
          </p:cNvSpPr>
          <p:nvPr>
            <p:ph type="body" idx="3"/>
          </p:nvPr>
        </p:nvSpPr>
        <p:spPr>
          <a:xfrm>
            <a:off x="8066047" y="1449648"/>
            <a:ext cx="3853197" cy="495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44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5"/>
          <p:cNvSpPr/>
          <p:nvPr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pic>
        <p:nvPicPr>
          <p:cNvPr id="152" name="Google Shape;152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15598" y="679416"/>
            <a:ext cx="2822878" cy="28228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45"/>
          <p:cNvCxnSpPr/>
          <p:nvPr/>
        </p:nvCxnSpPr>
        <p:spPr>
          <a:xfrm rot="10800000">
            <a:off x="8156050" y="270000"/>
            <a:ext cx="3763195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4" name="Google Shape;154;p45"/>
          <p:cNvCxnSpPr/>
          <p:nvPr/>
        </p:nvCxnSpPr>
        <p:spPr>
          <a:xfrm rot="10800000">
            <a:off x="270001" y="270000"/>
            <a:ext cx="7709547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p45"/>
          <p:cNvSpPr txBox="1">
            <a:spLocks noGrp="1"/>
          </p:cNvSpPr>
          <p:nvPr>
            <p:ph type="body" idx="1"/>
          </p:nvPr>
        </p:nvSpPr>
        <p:spPr>
          <a:xfrm>
            <a:off x="160783" y="452460"/>
            <a:ext cx="7709546" cy="5481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6" name="Google Shape;156;p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9013" y="6220582"/>
            <a:ext cx="376044" cy="376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50722" y="6220582"/>
            <a:ext cx="376044" cy="376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45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227305" y="6220582"/>
            <a:ext cx="376043" cy="376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45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062432" y="6220582"/>
            <a:ext cx="376044" cy="376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45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615598" y="6220583"/>
            <a:ext cx="376042" cy="37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4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9635" y="6047483"/>
            <a:ext cx="2802836" cy="749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180000" y="457202"/>
            <a:ext cx="3855159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Light"/>
              <a:buNone/>
              <a:defRPr sz="36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4140000" y="457202"/>
            <a:ext cx="7709547" cy="594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5pPr>
            <a:lvl6pPr marL="2743200" marR="0" lvl="5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6pPr>
            <a:lvl7pPr marL="3200400" marR="0" lvl="6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7pPr>
            <a:lvl8pPr marL="3657600" marR="0" lvl="7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8pPr>
            <a:lvl9pPr marL="4114800" marR="0" lvl="8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sldNum" idx="12"/>
          </p:nvPr>
        </p:nvSpPr>
        <p:spPr>
          <a:xfrm>
            <a:off x="272360" y="6405556"/>
            <a:ext cx="6528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303643" y="6400798"/>
            <a:ext cx="76159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"/>
          <p:cNvSpPr txBox="1">
            <a:spLocks noGrp="1"/>
          </p:cNvSpPr>
          <p:nvPr>
            <p:ph type="ctrTitle"/>
          </p:nvPr>
        </p:nvSpPr>
        <p:spPr>
          <a:xfrm>
            <a:off x="440648" y="941722"/>
            <a:ext cx="3492000" cy="208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3200" b="1" kern="1200" dirty="0">
                <a:solidFill>
                  <a:schemeClr val="tx1"/>
                </a:solidFill>
                <a:latin typeface="Fira Sans Light (Headings)"/>
                <a:cs typeface="+mj-cs"/>
                <a:sym typeface="Verdana"/>
              </a:rPr>
              <a:t>Chapter 8: The Long-Term Care Resident</a:t>
            </a:r>
            <a:endParaRPr sz="3200" b="1" kern="1200" dirty="0">
              <a:solidFill>
                <a:schemeClr val="tx1"/>
              </a:solidFill>
              <a:latin typeface="Fira Sans Light (Headings)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345685-F140-3278-6FC4-1A96E480A4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5" name="Google Shape;178;p3">
            <a:extLst>
              <a:ext uri="{FF2B5EF4-FFF2-40B4-BE49-F238E27FC236}">
                <a16:creationId xmlns:a16="http://schemas.microsoft.com/office/drawing/2014/main" id="{094FCDC9-F0EC-039B-F8E4-6AD6F677EC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i="0" u="none" strike="noStrike" cap="none" dirty="0">
                <a:solidFill>
                  <a:schemeClr val="tx1"/>
                </a:solidFill>
                <a:latin typeface="Fira Sans Light (Heading)"/>
                <a:ea typeface="Verdana"/>
                <a:cs typeface="Verdana"/>
                <a:sym typeface="Verdana"/>
              </a:rPr>
              <a:t>Our Aging Population</a:t>
            </a:r>
            <a:r>
              <a:rPr lang="en-US" sz="4000" b="1" i="0" u="none" strike="noStrike" cap="none" dirty="0">
                <a:solidFill>
                  <a:srgbClr val="006B76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dirty="0"/>
          </a:p>
        </p:txBody>
      </p:sp>
      <p:sp>
        <p:nvSpPr>
          <p:cNvPr id="6" name="Google Shape;180;p3">
            <a:extLst>
              <a:ext uri="{FF2B5EF4-FFF2-40B4-BE49-F238E27FC236}">
                <a16:creationId xmlns:a16="http://schemas.microsoft.com/office/drawing/2014/main" id="{F661B233-6C6B-B4A0-0379-AB63888DAB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Long-term care facilities care for approximately 8.3 million residents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Fira Sans Light (Body)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Most long-term care residents are 65 years and older, and most are 85 years of age or higher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Fira Sans Light (Body)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Increase in the number of </a:t>
            </a:r>
            <a:r>
              <a:rPr lang="en-US" b="0" i="0" u="none" strike="noStrike" cap="none" dirty="0">
                <a:solidFill>
                  <a:schemeClr val="tx1"/>
                </a:solidFill>
                <a:latin typeface="Fira Sans Light (Body)"/>
                <a:ea typeface="Verdana"/>
                <a:cs typeface="Verdana"/>
                <a:sym typeface="Verdana"/>
              </a:rPr>
              <a:t>residents 65 years of age and older in </a:t>
            </a:r>
            <a:r>
              <a:rPr lang="en-US" b="0" i="0" u="none" cap="none" dirty="0">
                <a:solidFill>
                  <a:schemeClr val="tx1"/>
                </a:solidFill>
                <a:latin typeface="Fira Sans Light (Body)"/>
                <a:ea typeface="Verdana"/>
                <a:cs typeface="Verdana"/>
                <a:sym typeface="Verdana"/>
              </a:rPr>
              <a:t>long-term care facilities</a:t>
            </a:r>
            <a:endParaRPr b="0" i="0" u="none" strike="sngStrike" cap="none" dirty="0">
              <a:solidFill>
                <a:schemeClr val="tx1"/>
              </a:solidFill>
              <a:latin typeface="Fira Sans Light (Body)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22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Gradual increase in the number of oldest old requiring long-term care</a:t>
            </a:r>
            <a:endParaRPr dirty="0">
              <a:latin typeface="Fira Sans Light (Body)"/>
            </a:endParaRPr>
          </a:p>
        </p:txBody>
      </p:sp>
    </p:spTree>
    <p:extLst>
      <p:ext uri="{BB962C8B-B14F-4D97-AF65-F5344CB8AC3E}">
        <p14:creationId xmlns:p14="http://schemas.microsoft.com/office/powerpoint/2010/main" val="415593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92BBE2-F4EB-CFDB-73EA-643204459D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5" name="Google Shape;192;p5">
            <a:extLst>
              <a:ext uri="{FF2B5EF4-FFF2-40B4-BE49-F238E27FC236}">
                <a16:creationId xmlns:a16="http://schemas.microsoft.com/office/drawing/2014/main" id="{E887F705-B6CA-BA12-ABC9-A40FC3F4FD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i="0" u="none" strike="noStrike" cap="none" dirty="0">
                <a:solidFill>
                  <a:schemeClr val="tx1"/>
                </a:solidFill>
                <a:latin typeface="Fira Sans Light (Heading)"/>
                <a:ea typeface="Verdana"/>
                <a:cs typeface="Verdana"/>
                <a:sym typeface="Verdana"/>
              </a:rPr>
              <a:t>Advances in Medical Care</a:t>
            </a:r>
            <a:endParaRPr dirty="0">
              <a:solidFill>
                <a:schemeClr val="tx1"/>
              </a:solidFill>
              <a:latin typeface="Fira Sans Light (Heading)"/>
            </a:endParaRPr>
          </a:p>
        </p:txBody>
      </p:sp>
      <p:sp>
        <p:nvSpPr>
          <p:cNvPr id="6" name="Google Shape;194;p5">
            <a:extLst>
              <a:ext uri="{FF2B5EF4-FFF2-40B4-BE49-F238E27FC236}">
                <a16:creationId xmlns:a16="http://schemas.microsoft.com/office/drawing/2014/main" id="{8DF229BE-4F3B-F063-CCCF-EBE9ED0A6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377825"/>
            <a:ext cx="7454900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0"/>
              </a:spcBef>
              <a:buClrTx/>
              <a:buSzPts val="2200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Allow for recovery from conditions that people used to die from</a:t>
            </a:r>
            <a:endParaRPr dirty="0">
              <a:latin typeface="Fira Sans Light (Body)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Types of illnesses/conditions</a:t>
            </a:r>
            <a:endParaRPr dirty="0">
              <a:latin typeface="Fira Sans Light (Body)"/>
            </a:endParaRPr>
          </a:p>
          <a:p>
            <a:pPr marL="800100" lvl="1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Acute illness</a:t>
            </a:r>
            <a:endParaRPr dirty="0">
              <a:latin typeface="Fira Sans Light (Body)"/>
            </a:endParaRPr>
          </a:p>
          <a:p>
            <a:pPr marL="800100" lvl="1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Chronic illness</a:t>
            </a:r>
            <a:endParaRPr dirty="0">
              <a:latin typeface="Fira Sans Light (Body)"/>
            </a:endParaRPr>
          </a:p>
          <a:p>
            <a:pPr marL="800100" lvl="1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b="0" i="0" u="none" strike="noStrike" cap="none" dirty="0">
                <a:solidFill>
                  <a:srgbClr val="000000"/>
                </a:solidFill>
                <a:latin typeface="Fira Sans Light (Body)"/>
                <a:ea typeface="Verdana"/>
                <a:cs typeface="Verdana"/>
                <a:sym typeface="Verdana"/>
              </a:rPr>
              <a:t>Degenerative conditions</a:t>
            </a:r>
            <a:endParaRPr dirty="0">
              <a:latin typeface="Fira Sans Light (Body)"/>
            </a:endParaRPr>
          </a:p>
          <a:p>
            <a:pPr marL="792460" lvl="1" indent="-213351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5053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64AA98-4BD6-5B12-F7DA-08FDFD0F71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sp>
        <p:nvSpPr>
          <p:cNvPr id="5" name="Google Shape;199;p6">
            <a:extLst>
              <a:ext uri="{FF2B5EF4-FFF2-40B4-BE49-F238E27FC236}">
                <a16:creationId xmlns:a16="http://schemas.microsoft.com/office/drawing/2014/main" id="{FEEF9A08-30DB-3ED4-127E-EE203ADBF3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86EC4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Question #1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201;p6">
            <a:extLst>
              <a:ext uri="{FF2B5EF4-FFF2-40B4-BE49-F238E27FC236}">
                <a16:creationId xmlns:a16="http://schemas.microsoft.com/office/drawing/2014/main" id="{99063784-1504-7C80-9569-AEAAA4E005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The need for long-term care is expected to stay the same in the future.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279400" marR="0" lvl="0" indent="-2794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CC9900"/>
              </a:buClr>
              <a:buSzPts val="2200"/>
              <a:buFont typeface="Verdana"/>
              <a:buNone/>
            </a:pPr>
            <a:endParaRPr dirty="0">
              <a:solidFill>
                <a:srgbClr val="000000"/>
              </a:solidFill>
              <a:latin typeface="Fira Sans Light (Body)"/>
              <a:ea typeface="Verdana"/>
              <a:sym typeface="Verdana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2200"/>
              <a:buFont typeface="Fira Sans Light"/>
              <a:buAutoNum type="alphaUcPeriod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True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2200"/>
              <a:buFont typeface="Fira Sans Light"/>
              <a:buAutoNum type="alphaUcPeriod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False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64721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A26A65-B3B4-ED7A-3380-42F0141F7C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5" name="Google Shape;206;p7">
            <a:extLst>
              <a:ext uri="{FF2B5EF4-FFF2-40B4-BE49-F238E27FC236}">
                <a16:creationId xmlns:a16="http://schemas.microsoft.com/office/drawing/2014/main" id="{DADF261B-42B8-CF18-F0E8-FC1FD75371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86EC4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Answer #1</a:t>
            </a:r>
            <a:b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</a:br>
            <a:endParaRPr dirty="0">
              <a:solidFill>
                <a:schemeClr val="tx1"/>
              </a:solidFill>
              <a:latin typeface="Fira Sans Light (Heading)"/>
              <a:ea typeface="Verdana"/>
              <a:sym typeface="Arial"/>
            </a:endParaRPr>
          </a:p>
        </p:txBody>
      </p:sp>
      <p:sp>
        <p:nvSpPr>
          <p:cNvPr id="6" name="Google Shape;208;p7">
            <a:extLst>
              <a:ext uri="{FF2B5EF4-FFF2-40B4-BE49-F238E27FC236}">
                <a16:creationId xmlns:a16="http://schemas.microsoft.com/office/drawing/2014/main" id="{3CB05640-F3A9-75BF-A94D-81E7E11790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ts val="2200"/>
              <a:buFont typeface="Times New Roman"/>
              <a:buNone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B. False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CC9900"/>
              </a:buClr>
              <a:buSzPts val="2200"/>
              <a:buFont typeface="Verdana"/>
              <a:buNone/>
            </a:pPr>
            <a:endParaRPr dirty="0">
              <a:solidFill>
                <a:srgbClr val="000000"/>
              </a:solidFill>
              <a:latin typeface="Fira Sans Light (Body)"/>
              <a:ea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22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The need for long-term care is expected to increase in the future, as individuals live longer and many have chronic conditions with which they will require assistance.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  <a:p>
            <a:pPr marL="792460" lvl="1" indent="-213351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2409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3DCB3-516A-405A-0761-1D49608037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5" name="Google Shape;219;p9">
            <a:extLst>
              <a:ext uri="{FF2B5EF4-FFF2-40B4-BE49-F238E27FC236}">
                <a16:creationId xmlns:a16="http://schemas.microsoft.com/office/drawing/2014/main" id="{A9B6531F-0228-3979-4613-1D36E500CD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Factors Leading to Long-Term Care Admissions #1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221;p9">
            <a:extLst>
              <a:ext uri="{FF2B5EF4-FFF2-40B4-BE49-F238E27FC236}">
                <a16:creationId xmlns:a16="http://schemas.microsoft.com/office/drawing/2014/main" id="{F62BFDBE-3189-D192-23A5-F580421E0D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lvl="0" indent="-342900">
              <a:lnSpc>
                <a:spcPct val="90000"/>
              </a:lnSpc>
              <a:spcBef>
                <a:spcPts val="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Lingering effects of an acute illness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Need for continuous monitoring and treatment for one or more chronic conditions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Need for help meeting physical needs because of a degenerative condition 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No longer safe to live alone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8149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3FF1D2-055A-E5E4-6042-22A6199BF0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sp>
        <p:nvSpPr>
          <p:cNvPr id="5" name="Google Shape;226;p10">
            <a:extLst>
              <a:ext uri="{FF2B5EF4-FFF2-40B4-BE49-F238E27FC236}">
                <a16:creationId xmlns:a16="http://schemas.microsoft.com/office/drawing/2014/main" id="{C0D2765F-6F6F-3031-6E6B-EDB7AA36F0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Short-Stay Admissions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228;p10">
            <a:extLst>
              <a:ext uri="{FF2B5EF4-FFF2-40B4-BE49-F238E27FC236}">
                <a16:creationId xmlns:a16="http://schemas.microsoft.com/office/drawing/2014/main" id="{19CC6537-4E66-2144-CBBC-4B2E6EE677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3 months or less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Related to early hospital discharge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Receive care until able to go home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Save health care costs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0639" lvl="0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  <a:p>
            <a:pPr marL="792460" lvl="1" indent="-213351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  <a:p>
            <a:pPr marL="792460" lvl="1" indent="-213351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8713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5CBEF-A99B-6C22-53DD-E1E49AD76F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sp>
        <p:nvSpPr>
          <p:cNvPr id="5" name="Google Shape;233;p11">
            <a:extLst>
              <a:ext uri="{FF2B5EF4-FFF2-40B4-BE49-F238E27FC236}">
                <a16:creationId xmlns:a16="http://schemas.microsoft.com/office/drawing/2014/main" id="{8AF875BF-7476-DFC5-0B70-6C991D42C9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Extended-Stay Admissions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235;p11">
            <a:extLst>
              <a:ext uri="{FF2B5EF4-FFF2-40B4-BE49-F238E27FC236}">
                <a16:creationId xmlns:a16="http://schemas.microsoft.com/office/drawing/2014/main" id="{3E0939A2-3554-FA63-70F2-6B113F3A70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Physical or mental disabilities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ADLs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IADLs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Coexistent medical conditions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Cognitive impairment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0327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5CB72-DE65-1214-DC69-5879EE0E2C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sp>
        <p:nvSpPr>
          <p:cNvPr id="5" name="Google Shape;246;p13">
            <a:extLst>
              <a:ext uri="{FF2B5EF4-FFF2-40B4-BE49-F238E27FC236}">
                <a16:creationId xmlns:a16="http://schemas.microsoft.com/office/drawing/2014/main" id="{0DFD1242-39B8-BECB-9F52-309DFC32BD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The Resident</a:t>
            </a:r>
            <a:endParaRPr dirty="0">
              <a:solidFill>
                <a:schemeClr val="tx1"/>
              </a:solidFill>
              <a:latin typeface="Fira Sans Light (Heading)"/>
              <a:ea typeface="Verdana"/>
              <a:sym typeface="Verdana"/>
            </a:endParaRPr>
          </a:p>
        </p:txBody>
      </p:sp>
      <p:sp>
        <p:nvSpPr>
          <p:cNvPr id="6" name="Google Shape;248;p13">
            <a:extLst>
              <a:ext uri="{FF2B5EF4-FFF2-40B4-BE49-F238E27FC236}">
                <a16:creationId xmlns:a16="http://schemas.microsoft.com/office/drawing/2014/main" id="{451E1059-6EAF-5D62-26AF-C8242CB995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Placement not planned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Coping with multiple losses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Fear and anxiety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Loss of independence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4866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64AFB-C71F-85F4-7B5F-8147160379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5" name="Google Shape;253;p14">
            <a:extLst>
              <a:ext uri="{FF2B5EF4-FFF2-40B4-BE49-F238E27FC236}">
                <a16:creationId xmlns:a16="http://schemas.microsoft.com/office/drawing/2014/main" id="{6CCD47DA-4D74-A453-0888-7EADF74754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The Family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255;p14">
            <a:extLst>
              <a:ext uri="{FF2B5EF4-FFF2-40B4-BE49-F238E27FC236}">
                <a16:creationId xmlns:a16="http://schemas.microsoft.com/office/drawing/2014/main" id="{212ECA45-2404-FADC-72D8-963F6D2AA8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Adjustment to the necessity of the admission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Struggle with the change in the resident’s condition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Family conflict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Changing roles within the family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Responsibility of the primary caregiver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Losing a life partner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Giving up the role of the primary caregiver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Feelings of guilt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4380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36D16F-B782-E43A-0EC7-A1EEF0FAB8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sp>
        <p:nvSpPr>
          <p:cNvPr id="5" name="Google Shape;266;p16">
            <a:extLst>
              <a:ext uri="{FF2B5EF4-FFF2-40B4-BE49-F238E27FC236}">
                <a16:creationId xmlns:a16="http://schemas.microsoft.com/office/drawing/2014/main" id="{2AB7D17F-71CB-D932-4F26-FAD55A5A19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Effects of a Chronic Condition on the Resident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268;p16">
            <a:extLst>
              <a:ext uri="{FF2B5EF4-FFF2-40B4-BE49-F238E27FC236}">
                <a16:creationId xmlns:a16="http://schemas.microsoft.com/office/drawing/2014/main" id="{B3843FF4-B780-CBC6-6996-60687716E6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Tempers how others perceive the resident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Long-term medication usage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Lifestyle changes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Battle for pain relief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5426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B17C32-0937-99AA-A948-D1DB0B979B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5" name="Google Shape;279;p18">
            <a:extLst>
              <a:ext uri="{FF2B5EF4-FFF2-40B4-BE49-F238E27FC236}">
                <a16:creationId xmlns:a16="http://schemas.microsoft.com/office/drawing/2014/main" id="{35A31925-A476-BB57-94CD-D0C83868D4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Reasons for Admission to </a:t>
            </a:r>
            <a:b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</a:b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Long-Term Care</a:t>
            </a:r>
            <a:r>
              <a:rPr lang="en-US" sz="4000" b="1" i="0" u="none" strike="noStrike" cap="none" dirty="0">
                <a:solidFill>
                  <a:srgbClr val="006B76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dirty="0"/>
          </a:p>
        </p:txBody>
      </p:sp>
      <p:sp>
        <p:nvSpPr>
          <p:cNvPr id="6" name="Google Shape;281;p18">
            <a:extLst>
              <a:ext uri="{FF2B5EF4-FFF2-40B4-BE49-F238E27FC236}">
                <a16:creationId xmlns:a16="http://schemas.microsoft.com/office/drawing/2014/main" id="{094488D2-C75A-7951-3C29-517028741F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Physical disability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Traumatic injuries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Developmental disabilities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912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C48C43-DE88-12CE-7671-EE0B4B9729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sp>
        <p:nvSpPr>
          <p:cNvPr id="5" name="Google Shape;286;p19">
            <a:extLst>
              <a:ext uri="{FF2B5EF4-FFF2-40B4-BE49-F238E27FC236}">
                <a16:creationId xmlns:a16="http://schemas.microsoft.com/office/drawing/2014/main" id="{01A0D3A2-898D-BC6C-DE42-0599C36094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The Adjustment Process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288;p19">
            <a:extLst>
              <a:ext uri="{FF2B5EF4-FFF2-40B4-BE49-F238E27FC236}">
                <a16:creationId xmlns:a16="http://schemas.microsoft.com/office/drawing/2014/main" id="{F8068651-2516-3AC8-A97F-C019AA65D9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Longer time to adjust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Acting out to gain control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Methods to assist the young resident to cope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Sexuality and intimacy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57200" marR="0" lvl="1" indent="0" algn="l" rtl="0">
              <a:lnSpc>
                <a:spcPct val="90000"/>
              </a:lnSpc>
              <a:spcBef>
                <a:spcPts val="1440"/>
              </a:spcBef>
              <a:spcAft>
                <a:spcPts val="0"/>
              </a:spcAft>
              <a:buClr>
                <a:srgbClr val="CC9900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3410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A8DDE7-0B58-197C-2B25-DF528410BA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sp>
        <p:nvSpPr>
          <p:cNvPr id="5" name="Google Shape;299;p21">
            <a:extLst>
              <a:ext uri="{FF2B5EF4-FFF2-40B4-BE49-F238E27FC236}">
                <a16:creationId xmlns:a16="http://schemas.microsoft.com/office/drawing/2014/main" id="{BFEFA567-E3F4-5A44-21CF-3D77B88727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Quality of Life #1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301;p21">
            <a:extLst>
              <a:ext uri="{FF2B5EF4-FFF2-40B4-BE49-F238E27FC236}">
                <a16:creationId xmlns:a16="http://schemas.microsoft.com/office/drawing/2014/main" id="{A71CA3C3-3DA4-D32B-FC1C-5BB948F9A3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OBRA - protects quality of life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Contributing factors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796925" lvl="1" indent="-3937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Be free from physical and emotional discomfort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796925" lvl="1" indent="-3937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Make decisions for oneself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796925" lvl="1" indent="-3937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Engage in activities that one finds enjoyable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3450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9D36D9-3A1D-6DD0-77A2-00E2D688DF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5" name="Google Shape;306;p22">
            <a:extLst>
              <a:ext uri="{FF2B5EF4-FFF2-40B4-BE49-F238E27FC236}">
                <a16:creationId xmlns:a16="http://schemas.microsoft.com/office/drawing/2014/main" id="{7CB51518-AC3B-CE08-18F2-1ABD11A08F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0066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Quality of Life #2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308;p22">
            <a:extLst>
              <a:ext uri="{FF2B5EF4-FFF2-40B4-BE49-F238E27FC236}">
                <a16:creationId xmlns:a16="http://schemas.microsoft.com/office/drawing/2014/main" id="{4148CBEE-A169-2FF8-DE73-D74803C8B9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OBRA - protects quality of life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Activities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796925" lvl="1" indent="-3937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Hobbies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796925" lvl="1" indent="-3937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Special events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796925" lvl="1" indent="-3937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Interacting with residents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796925" lvl="1" indent="-3937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Allow residents to assist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2423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0773A0-D214-610A-25DB-3206CFF2FF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sp>
        <p:nvSpPr>
          <p:cNvPr id="5" name="Google Shape;315;p23">
            <a:extLst>
              <a:ext uri="{FF2B5EF4-FFF2-40B4-BE49-F238E27FC236}">
                <a16:creationId xmlns:a16="http://schemas.microsoft.com/office/drawing/2014/main" id="{0731D700-13E9-3572-0FF9-1EC6EFF293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86EC4"/>
              </a:buClr>
              <a:buSzPts val="2800"/>
              <a:buFont typeface="Verdana"/>
              <a:buNone/>
            </a:pPr>
            <a:r>
              <a:rPr lang="en-US" dirty="0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Question #2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314;p23">
            <a:extLst>
              <a:ext uri="{FF2B5EF4-FFF2-40B4-BE49-F238E27FC236}">
                <a16:creationId xmlns:a16="http://schemas.microsoft.com/office/drawing/2014/main" id="{B84EFE37-7EF1-DA24-6E82-293D4722ED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Caring for younger residents can pose unique challenges for health care workers. Which of the following should guide your interactions?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lvl="0" indent="-457200">
              <a:lnSpc>
                <a:spcPct val="90000"/>
              </a:lnSpc>
              <a:spcBef>
                <a:spcPts val="1500"/>
              </a:spcBef>
              <a:buClrTx/>
              <a:buSzPts val="2200"/>
              <a:buFont typeface="+mj-lt"/>
              <a:buAutoNum type="alphaUcPeriod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It’s okay to be extra friendly with those of your own age group.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lvl="0" indent="-457200">
              <a:lnSpc>
                <a:spcPct val="90000"/>
              </a:lnSpc>
              <a:spcBef>
                <a:spcPts val="1500"/>
              </a:spcBef>
              <a:buClrTx/>
              <a:buSzPts val="2200"/>
              <a:buFont typeface="+mj-lt"/>
              <a:buAutoNum type="alphaUcPeriod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Always be professional with all interactions.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lvl="0" indent="-457200">
              <a:lnSpc>
                <a:spcPct val="90000"/>
              </a:lnSpc>
              <a:spcBef>
                <a:spcPts val="1500"/>
              </a:spcBef>
              <a:buClrTx/>
              <a:buSzPts val="2200"/>
              <a:buFont typeface="+mj-lt"/>
              <a:buAutoNum type="alphaUcPeriod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Spend extra time with them to give them someone to talk to.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lvl="0" indent="-457200">
              <a:lnSpc>
                <a:spcPct val="90000"/>
              </a:lnSpc>
              <a:spcBef>
                <a:spcPts val="1500"/>
              </a:spcBef>
              <a:buClrTx/>
              <a:buSzPts val="2200"/>
              <a:buFont typeface="+mj-lt"/>
              <a:buAutoNum type="alphaUcPeriod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All residents and patients should be treated exactly the same.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9608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7DA437-6A24-48BB-443F-7DEB067149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sp>
        <p:nvSpPr>
          <p:cNvPr id="5" name="Google Shape;320;p24">
            <a:extLst>
              <a:ext uri="{FF2B5EF4-FFF2-40B4-BE49-F238E27FC236}">
                <a16:creationId xmlns:a16="http://schemas.microsoft.com/office/drawing/2014/main" id="{FE1AE49C-E8C4-0B65-27D6-6A93252DA5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388" y="457200"/>
            <a:ext cx="3856037" cy="594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86EC4"/>
              </a:buClr>
              <a:buSzPts val="2800"/>
              <a:buFont typeface="Verdana"/>
              <a:buNone/>
            </a:pPr>
            <a:r>
              <a:rPr lang="en-US">
                <a:solidFill>
                  <a:schemeClr val="tx1"/>
                </a:solidFill>
                <a:latin typeface="Fira Sans Light (Heading)"/>
                <a:ea typeface="Verdana"/>
                <a:sym typeface="Verdana"/>
              </a:rPr>
              <a:t>Answer #2</a:t>
            </a:r>
            <a:endParaRPr dirty="0">
              <a:solidFill>
                <a:schemeClr val="tx1"/>
              </a:solidFill>
              <a:latin typeface="Fira Sans Light (Heading)"/>
              <a:ea typeface="Verdana"/>
            </a:endParaRPr>
          </a:p>
        </p:txBody>
      </p:sp>
      <p:sp>
        <p:nvSpPr>
          <p:cNvPr id="6" name="Google Shape;322;p24">
            <a:extLst>
              <a:ext uri="{FF2B5EF4-FFF2-40B4-BE49-F238E27FC236}">
                <a16:creationId xmlns:a16="http://schemas.microsoft.com/office/drawing/2014/main" id="{C03B92E2-8D83-E8A3-3E21-7AA9111890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94200" y="452438"/>
            <a:ext cx="7454900" cy="594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1500"/>
              </a:spcBef>
              <a:buClrTx/>
              <a:buSzPts val="2200"/>
              <a:buNone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B. Always be professional with all interactions.</a:t>
            </a:r>
            <a:endParaRPr lang="en-US"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0" lvl="0" indent="0">
              <a:lnSpc>
                <a:spcPct val="90000"/>
              </a:lnSpc>
              <a:spcBef>
                <a:spcPts val="1500"/>
              </a:spcBef>
              <a:buClrTx/>
              <a:buSzPts val="2200"/>
              <a:buNone/>
            </a:pPr>
            <a:endParaRPr dirty="0">
              <a:solidFill>
                <a:srgbClr val="000000"/>
              </a:solidFill>
              <a:latin typeface="Fira Sans Light (Body)"/>
              <a:ea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1500"/>
              </a:spcBef>
              <a:buClrTx/>
              <a:buSzPts val="2200"/>
            </a:pPr>
            <a:r>
              <a:rPr lang="en-US" dirty="0">
                <a:solidFill>
                  <a:srgbClr val="000000"/>
                </a:solidFill>
                <a:latin typeface="Fira Sans Light (Body)"/>
                <a:ea typeface="Verdana"/>
                <a:sym typeface="Verdana"/>
              </a:rPr>
              <a:t>Caring for a younger resident can pose some unique challenges for a nursing assistant. Although it is important for you to have a friendly and warm attitude toward all of your residents, you must make sure that you keep your relationships with your residents professional at all times.</a:t>
            </a:r>
            <a:endParaRPr dirty="0">
              <a:solidFill>
                <a:srgbClr val="000000"/>
              </a:solidFill>
              <a:latin typeface="Fira Sans Light (Body)"/>
              <a:ea typeface="Verdana"/>
            </a:endParaRPr>
          </a:p>
          <a:p>
            <a:pPr marL="426708" lvl="1" indent="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3812712"/>
      </p:ext>
    </p:extLst>
  </p:cSld>
  <p:clrMapOvr>
    <a:masterClrMapping/>
  </p:clrMapOvr>
</p:sld>
</file>

<file path=ppt/theme/theme1.xml><?xml version="1.0" encoding="utf-8"?>
<a:theme xmlns:a="http://schemas.openxmlformats.org/drawingml/2006/main" name="Wolters Kluwer (2021)">
  <a:themeElements>
    <a:clrScheme name="Wolters Kluwer (2022)">
      <a:dk1>
        <a:srgbClr val="000000"/>
      </a:dk1>
      <a:lt1>
        <a:srgbClr val="FFFFFF"/>
      </a:lt1>
      <a:dk2>
        <a:srgbClr val="000000"/>
      </a:dk2>
      <a:lt2>
        <a:srgbClr val="EDEDED"/>
      </a:lt2>
      <a:accent1>
        <a:srgbClr val="007AC3"/>
      </a:accent1>
      <a:accent2>
        <a:srgbClr val="A6D1EA"/>
      </a:accent2>
      <a:accent3>
        <a:srgbClr val="85BC20"/>
      </a:accent3>
      <a:accent4>
        <a:srgbClr val="C2DD90"/>
      </a:accent4>
      <a:accent5>
        <a:srgbClr val="E5202E"/>
      </a:accent5>
      <a:accent6>
        <a:srgbClr val="FAD2D5"/>
      </a:accent6>
      <a:hlink>
        <a:srgbClr val="007AC3"/>
      </a:hlink>
      <a:folHlink>
        <a:srgbClr val="007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547</Words>
  <Application>Microsoft Office PowerPoint</Application>
  <PresentationFormat>Widescreen</PresentationFormat>
  <Paragraphs>107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Fira Sans Light (Headings)</vt:lpstr>
      <vt:lpstr>Fira Sans Light (Heading)</vt:lpstr>
      <vt:lpstr>Arial</vt:lpstr>
      <vt:lpstr>Times New Roman</vt:lpstr>
      <vt:lpstr>Verdana</vt:lpstr>
      <vt:lpstr>Fira Sans</vt:lpstr>
      <vt:lpstr>Fira Sans Light (Body)</vt:lpstr>
      <vt:lpstr>Fira Sans Light</vt:lpstr>
      <vt:lpstr>Calibri</vt:lpstr>
      <vt:lpstr>Wolters Kluwer (2021)</vt:lpstr>
      <vt:lpstr>Chapter 8: The Long-Term Care Resident</vt:lpstr>
      <vt:lpstr>Our Aging Population </vt:lpstr>
      <vt:lpstr>Advances in Medical Care</vt:lpstr>
      <vt:lpstr>Question #1</vt:lpstr>
      <vt:lpstr>Answer #1 </vt:lpstr>
      <vt:lpstr>Factors Leading to Long-Term Care Admissions #1</vt:lpstr>
      <vt:lpstr>Short-Stay Admissions</vt:lpstr>
      <vt:lpstr>Extended-Stay Admissions</vt:lpstr>
      <vt:lpstr>The Resident</vt:lpstr>
      <vt:lpstr>The Family</vt:lpstr>
      <vt:lpstr>Effects of a Chronic Condition on the Resident</vt:lpstr>
      <vt:lpstr>Reasons for Admission to  Long-Term Care </vt:lpstr>
      <vt:lpstr>The Adjustment Process</vt:lpstr>
      <vt:lpstr>Quality of Life #1</vt:lpstr>
      <vt:lpstr>Quality of Life #2</vt:lpstr>
      <vt:lpstr>Question #2</vt:lpstr>
      <vt:lpstr>Answer #2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8: The Long-Term Care Resident</dc:title>
  <dc:creator>Neve, Chelsea L</dc:creator>
  <cp:lastModifiedBy>Devaraj N</cp:lastModifiedBy>
  <cp:revision>8</cp:revision>
  <dcterms:created xsi:type="dcterms:W3CDTF">2014-09-21T18:13:09Z</dcterms:created>
  <dcterms:modified xsi:type="dcterms:W3CDTF">2023-04-20T04:24:24Z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0x0101002E2352DE6AFB1745A0C3630A08615850</vt:lpwstr>
  </property>
</Properties>
</file>